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9" r:id="rId3"/>
    <p:sldId id="267" r:id="rId4"/>
    <p:sldId id="268" r:id="rId5"/>
    <p:sldId id="260" r:id="rId6"/>
    <p:sldId id="269" r:id="rId7"/>
    <p:sldId id="270" r:id="rId8"/>
    <p:sldId id="261" r:id="rId9"/>
    <p:sldId id="272" r:id="rId10"/>
    <p:sldId id="271" r:id="rId11"/>
    <p:sldId id="262" r:id="rId12"/>
    <p:sldId id="263" r:id="rId13"/>
    <p:sldId id="264" r:id="rId14"/>
    <p:sldId id="265" r:id="rId15"/>
    <p:sldId id="266" r:id="rId16"/>
    <p:sldId id="258" r:id="rId17"/>
    <p:sldId id="273" r:id="rId18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4C1C631-EF4F-4B25-82BE-54ABEF84EABC}" v="17" dt="2023-12-14T15:01:19.86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>
    <p:restoredLeft sz="0" autoAdjust="0"/>
    <p:restoredTop sz="86181" autoAdjust="0"/>
  </p:normalViewPr>
  <p:slideViewPr>
    <p:cSldViewPr>
      <p:cViewPr varScale="1">
        <p:scale>
          <a:sx n="62" d="100"/>
          <a:sy n="62" d="100"/>
        </p:scale>
        <p:origin x="1014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3154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0268F3-2422-45E6-B246-D65943B18C20}" type="datetimeFigureOut">
              <a:rPr lang="en-US" smtClean="0"/>
              <a:t>12/19/2023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965372-B77C-4882-8805-16AE31F6C0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657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965372-B77C-4882-8805-16AE31F6C0F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9113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Will add more slides related to the eclipse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965372-B77C-4882-8805-16AE31F6C0F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1285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965372-B77C-4882-8805-16AE31F6C0F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1096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965372-B77C-4882-8805-16AE31F6C0F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7664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965372-B77C-4882-8805-16AE31F6C0F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3506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777C3-AB88-5761-C1DA-8FB6E00A9F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76AB4B-8ED3-53D3-8720-381813067F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774BFD-BA82-965D-87EE-B2698DC951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E1B78F-C129-F04F-CCDB-EAA69F780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87626B-29EF-AC5F-A9AE-0AAC5DD4D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E1D523-4F97-4CF8-9FB4-292B39C1002B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120071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BB5BC-6D51-D386-88E2-D1942A726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72ADFAC-1F14-B0D4-51B3-CE0EA8058B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697CD0-314F-FAB6-EBA8-71273081D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A3007A-2CE8-E6FE-BD2C-974EBD40E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828D6D-5896-4F5E-6DC4-FB07703E4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FD8053-D513-42AB-A057-10CFFF673CDA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042264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1A06FD3-0A85-EB4A-B4C0-6AA1022F0A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A7791A-893B-1B5D-4AD8-0C2C97AE7C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FDCCA3-74A7-4923-995F-92C11719A5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55F8AC-061D-200F-B89E-1A70157AA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7F1649-A30C-E918-5800-7086AEE4D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6D9FD3-0F0C-49E2-ACE5-DA0C58FA08F6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674393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C762A6-C6AE-0F6E-51CE-0A1D2DB166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D493A4-2647-E2A4-1372-7C7660075A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CCE61D-B194-BA52-30B0-C458E9CAB4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51E86E-EA85-07E4-9EE2-7B2F7FFE41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7A3A2B-CB55-2645-2EC4-00D0ED39C3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89F099-1C2B-4B93-8D33-B98576FD7915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702809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D5887F-9525-5ED5-1A9E-BC1C5808A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B16801-0915-0CCF-F2D1-9D1114507F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73E848-D61D-C19F-8B70-BA501112E1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44E659-8DB1-66AD-6F0F-76D1B6748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3DE616-973A-52AD-4F00-4EBE901A9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4CC9F-FC4F-4BB1-9362-C5B58DDC7617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701898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E73962-36EB-CD83-0D60-ED6577891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4D4695-21E4-11AA-9943-AC223C1DCB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C54517-5722-EFA3-7C38-9842DA0D57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3D3D0E-3EBD-1966-DD06-64B973D2E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B208B9-BD5C-6FD8-C8D7-184819E80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B94007-44D0-6450-E8EE-97C74B711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7FB344-ACE7-4F55-9EAC-314A0BCCDB35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3705573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CD43F7-0EF4-398B-81F9-87B15C760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636CCC-F8F3-E373-81F8-C2F9284BA3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AFF321-6FE9-DBB1-124D-4ACDF1580B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84C61B-E27F-C102-CC5B-015D84C2DF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594E27-19E7-2D94-C5B6-385C604876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DE096E-86D7-13DF-A49C-61A0FC1A3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F0177F7-9FCC-7F6C-8C28-DABDF31ABC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301FDE3-6947-5D31-1992-FC9225E66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C85527-7FD0-4EF2-973E-E84323A496C5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4044348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9286E7-94AE-5937-83C1-36EEBA8510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3B987E7-74EF-F240-D448-3D56A99731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D1C852-9111-DE76-5BB8-D4AB9EC96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9BA593-34F6-BA1E-9422-55EB76287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A11B33-DBF3-470F-A18D-BD994CE4CC08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61883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48EB880-7C79-9582-40EA-3FBF63B9F4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39CB8D3-202A-D9E0-0BAD-CFCB67355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C1EFA8-C11E-EFC3-6652-C9D29BBFC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4257A0-EBD3-43A7-8AFF-D35569E6F019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878153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1161C-D1A8-D200-EB16-A1F59BC65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B6A4AF-CAB7-895B-F402-EA638A5601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63BA48-B0DE-341E-5F97-357C28F9B2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07E35A-1EF6-3D0C-26D3-DAF1378A9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31F74B-8BB3-ED47-2BE9-71B90DCBC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5B5988-05FD-0579-0408-350ABAE89B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C68EF5-2259-4449-93C2-17597DA41694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199531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502743-0E1C-8F08-7E82-F3617CD886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EA6313-DBF6-5AC1-A30D-8014211467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8C5754-AB8E-A42A-8E2C-D215982243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649C31-42BD-2036-1AC3-BBF196D46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7955F1-1C88-714B-3D7F-F68C6162E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81CF47-B537-67A2-ED40-7CA7120A5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C3B36F-1C43-4CBC-8C41-BB5149F9DBB1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8895124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AB6505CB-1AB8-28B9-472E-EEFA053BF2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/>
              <a:t>Haga clic para cambiar el estilo de título	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A2CF7B76-FEA5-D9E4-34AE-A0CADDBD35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/>
              <a:t>Haga clic para modificar el estilo de texto del patrón</a:t>
            </a:r>
          </a:p>
          <a:p>
            <a:pPr lvl="1"/>
            <a:r>
              <a:rPr lang="es-ES" altLang="en-US"/>
              <a:t>Segundo nivel</a:t>
            </a:r>
          </a:p>
          <a:p>
            <a:pPr lvl="2"/>
            <a:r>
              <a:rPr lang="es-ES" altLang="en-US"/>
              <a:t>Tercer nivel</a:t>
            </a:r>
          </a:p>
          <a:p>
            <a:pPr lvl="3"/>
            <a:r>
              <a:rPr lang="es-ES" altLang="en-US"/>
              <a:t>Cuarto nivel</a:t>
            </a:r>
          </a:p>
          <a:p>
            <a:pPr lvl="4"/>
            <a:r>
              <a:rPr lang="es-ES" altLang="en-US"/>
              <a:t>Quinto nivel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F90322E9-3452-31CA-4882-534773184BA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FF8A03B0-C27F-9DDD-266F-027F5B4F36F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8AED5407-7C3B-C3F3-27D5-9DF95325315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BAC20F9-6E53-4ECE-B689-474E46DCD7A9}" type="slidenum">
              <a:rPr lang="es-ES" altLang="en-US"/>
              <a:pPr/>
              <a:t>‹#›</a:t>
            </a:fld>
            <a:endParaRPr lang="es-E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ema.ohio.gov/media-publications/ohio-total-solar-eclipse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shlandmainstreet.org/" TargetMode="External"/><Relationship Id="rId2" Type="http://schemas.openxmlformats.org/officeDocument/2006/relationships/hyperlink" Target="https://ashlandoh.com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ashlandcountyoh.us/county-services/homeland-security-and-emergency-management-agency" TargetMode="External"/><Relationship Id="rId4" Type="http://schemas.openxmlformats.org/officeDocument/2006/relationships/hyperlink" Target="https://www.ashland-ohio.com/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ashlandoh.com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3" name="Rectangle 25">
            <a:extLst>
              <a:ext uri="{FF2B5EF4-FFF2-40B4-BE49-F238E27FC236}">
                <a16:creationId xmlns:a16="http://schemas.microsoft.com/office/drawing/2014/main" id="{8C60D1F6-2A2E-7F6F-5D3B-C34BFF628DF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2780928"/>
            <a:ext cx="7772400" cy="1470025"/>
          </a:xfrm>
        </p:spPr>
        <p:txBody>
          <a:bodyPr anchor="ctr"/>
          <a:lstStyle/>
          <a:p>
            <a:r>
              <a:rPr lang="es-UY" altLang="en-US" sz="4400" dirty="0">
                <a:solidFill>
                  <a:schemeClr val="bg1"/>
                </a:solidFill>
              </a:rPr>
              <a:t>Ashland County 2024 Solar Eclipse Information</a:t>
            </a:r>
            <a:endParaRPr lang="es-ES" altLang="en-US" sz="4400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79C98A-9C4F-C1EF-F182-281C62F045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1271" y="160688"/>
            <a:ext cx="4797968" cy="208501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6D250D5-205D-149E-1B17-1A7CCDAC7E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529" y="160688"/>
            <a:ext cx="3226560" cy="208501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571921-94BA-DBD0-EAB1-69C749063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Businesses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D48B17-6230-DD66-04B8-A0E40711C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628800"/>
            <a:ext cx="843528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What to expect:</a:t>
            </a:r>
          </a:p>
          <a:p>
            <a:r>
              <a:rPr lang="en-US" dirty="0">
                <a:solidFill>
                  <a:schemeClr val="bg1"/>
                </a:solidFill>
              </a:rPr>
              <a:t>Expect more foot traffic and increased sales</a:t>
            </a:r>
          </a:p>
          <a:p>
            <a:r>
              <a:rPr lang="en-US" dirty="0">
                <a:solidFill>
                  <a:schemeClr val="bg1"/>
                </a:solidFill>
              </a:rPr>
              <a:t>Supply chain issues could arise</a:t>
            </a:r>
          </a:p>
          <a:p>
            <a:r>
              <a:rPr lang="en-US" dirty="0">
                <a:solidFill>
                  <a:schemeClr val="bg1"/>
                </a:solidFill>
              </a:rPr>
              <a:t>Phone and credit card lines will be stressed</a:t>
            </a:r>
          </a:p>
          <a:p>
            <a:r>
              <a:rPr lang="en-US" dirty="0">
                <a:solidFill>
                  <a:schemeClr val="bg1"/>
                </a:solidFill>
              </a:rPr>
              <a:t>Safety precautions will be important: security, limit of customers at one time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14793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6542F-A87B-0D05-60E4-ADB7744D5A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Businesses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314E27-90A0-6D71-AF31-E14D1279F2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166018"/>
            <a:ext cx="8661648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How to Prepare</a:t>
            </a:r>
          </a:p>
          <a:p>
            <a:r>
              <a:rPr lang="en-US" dirty="0">
                <a:solidFill>
                  <a:schemeClr val="bg1"/>
                </a:solidFill>
              </a:rPr>
              <a:t>Adjust schedules for traffic</a:t>
            </a:r>
          </a:p>
          <a:p>
            <a:r>
              <a:rPr lang="en-US" dirty="0">
                <a:solidFill>
                  <a:schemeClr val="bg1"/>
                </a:solidFill>
              </a:rPr>
              <a:t>Consider how employees can get to and from work</a:t>
            </a:r>
          </a:p>
          <a:p>
            <a:r>
              <a:rPr lang="en-US" dirty="0">
                <a:solidFill>
                  <a:schemeClr val="bg1"/>
                </a:solidFill>
              </a:rPr>
              <a:t>Stock essential supplies</a:t>
            </a:r>
          </a:p>
          <a:p>
            <a:r>
              <a:rPr lang="en-US" dirty="0">
                <a:solidFill>
                  <a:schemeClr val="bg1"/>
                </a:solidFill>
              </a:rPr>
              <a:t>Prepare for emergencies</a:t>
            </a:r>
          </a:p>
          <a:p>
            <a:r>
              <a:rPr lang="en-US" dirty="0">
                <a:solidFill>
                  <a:schemeClr val="bg1"/>
                </a:solidFill>
              </a:rPr>
              <a:t>Consider closing if services and products are not essential</a:t>
            </a:r>
          </a:p>
        </p:txBody>
      </p:sp>
    </p:spTree>
    <p:extLst>
      <p:ext uri="{BB962C8B-B14F-4D97-AF65-F5344CB8AC3E}">
        <p14:creationId xmlns:p14="http://schemas.microsoft.com/office/powerpoint/2010/main" val="35121071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97643-162A-FA11-15FD-FFE3F497BB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Public Health Concerns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8653BA-6C35-26FA-BAF9-7BF12ED8D5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268760"/>
            <a:ext cx="8507288" cy="45259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Local inventory for basic needs: food, medicine, gasoline, heating fuel</a:t>
            </a:r>
          </a:p>
          <a:p>
            <a:r>
              <a:rPr lang="en-US" dirty="0">
                <a:solidFill>
                  <a:schemeClr val="bg1"/>
                </a:solidFill>
              </a:rPr>
              <a:t>Surge in temporary permits for campgrounds, food, tattoo, etc. and illegal operations of these</a:t>
            </a:r>
          </a:p>
          <a:p>
            <a:r>
              <a:rPr lang="en-US" dirty="0">
                <a:solidFill>
                  <a:schemeClr val="bg1"/>
                </a:solidFill>
              </a:rPr>
              <a:t>Surge in overdose events</a:t>
            </a:r>
          </a:p>
          <a:p>
            <a:r>
              <a:rPr lang="en-US" dirty="0">
                <a:solidFill>
                  <a:schemeClr val="bg1"/>
                </a:solidFill>
              </a:rPr>
              <a:t>Post damage to HSTS and wells and crisis on replacement/repair</a:t>
            </a:r>
          </a:p>
          <a:p>
            <a:r>
              <a:rPr lang="en-US" dirty="0">
                <a:solidFill>
                  <a:schemeClr val="bg1"/>
                </a:solidFill>
              </a:rPr>
              <a:t>Ability of staff to report to work</a:t>
            </a:r>
          </a:p>
        </p:txBody>
      </p:sp>
    </p:spTree>
    <p:extLst>
      <p:ext uri="{BB962C8B-B14F-4D97-AF65-F5344CB8AC3E}">
        <p14:creationId xmlns:p14="http://schemas.microsoft.com/office/powerpoint/2010/main" val="35358748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8765A9-119C-9BC4-BB16-CCE8D11223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Law Enforcement Concerns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6005B5-6C9C-A1EC-F724-34A8AB2C0A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Traffic &amp; Parking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Traffic will be heavy and congested near US, State, and Interstate routes on 4-8-24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Consider not driving on 4-8-24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Do not block driveways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Park only where Permitted</a:t>
            </a:r>
          </a:p>
          <a:p>
            <a:pPr lvl="1"/>
            <a:endParaRPr lang="en-US" dirty="0">
              <a:solidFill>
                <a:schemeClr val="bg1"/>
              </a:solidFill>
            </a:endParaRPr>
          </a:p>
          <a:p>
            <a:pPr marL="457200" lvl="1" indent="0"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89818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73AA36-A0AC-5EBA-4054-3B16E0CD9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Emergency Management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FACCBB-9321-FBB5-80C3-F8825E34EF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  <a:hlinkClick r:id="rId2"/>
              </a:rPr>
              <a:t>https://ema.ohio.gov/media-publications/ohio-total-solar-eclipse</a:t>
            </a: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  <a:hlinkClick r:id="rId2"/>
              </a:rPr>
              <a:t>https://ema.ohio.gov/media-publications/ohio-total-solar-eclipse</a:t>
            </a: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96591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623E8B-F48F-92A2-D9D0-358AA0C9B0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Medical Facilities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1AF4B5-1808-94FC-A8EB-2BF2A81A8C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en-US" dirty="0">
                <a:solidFill>
                  <a:schemeClr val="bg1"/>
                </a:solidFill>
              </a:rPr>
              <a:t>Walk in Urgent Care 1016 Sugarbush Dr.</a:t>
            </a:r>
          </a:p>
          <a:p>
            <a:pPr>
              <a:buFontTx/>
              <a:buChar char="-"/>
            </a:pPr>
            <a:r>
              <a:rPr lang="en-US" dirty="0">
                <a:solidFill>
                  <a:schemeClr val="bg1"/>
                </a:solidFill>
              </a:rPr>
              <a:t>UH Urgent Care 663 E. Main St.</a:t>
            </a:r>
          </a:p>
          <a:p>
            <a:pPr>
              <a:buFontTx/>
              <a:buChar char="-"/>
            </a:pPr>
            <a:r>
              <a:rPr lang="en-US" dirty="0">
                <a:solidFill>
                  <a:schemeClr val="bg1"/>
                </a:solidFill>
              </a:rPr>
              <a:t>Minute Clinic 418 E. Main St.</a:t>
            </a:r>
          </a:p>
          <a:p>
            <a:pPr>
              <a:buFontTx/>
              <a:buChar char="-"/>
            </a:pPr>
            <a:r>
              <a:rPr lang="en-US" dirty="0">
                <a:solidFill>
                  <a:schemeClr val="bg1"/>
                </a:solidFill>
              </a:rPr>
              <a:t>UH Samaritan 1025 Center St.</a:t>
            </a:r>
          </a:p>
          <a:p>
            <a:pPr>
              <a:buFontTx/>
              <a:buChar char="-"/>
            </a:pPr>
            <a:r>
              <a:rPr lang="en-US" dirty="0">
                <a:solidFill>
                  <a:schemeClr val="bg1"/>
                </a:solidFill>
              </a:rPr>
              <a:t>Ohio Health 1720 </a:t>
            </a:r>
            <a:r>
              <a:rPr lang="en-US" dirty="0" err="1">
                <a:solidFill>
                  <a:schemeClr val="bg1"/>
                </a:solidFill>
              </a:rPr>
              <a:t>Ohiohealth</a:t>
            </a:r>
            <a:r>
              <a:rPr lang="en-US" dirty="0">
                <a:solidFill>
                  <a:schemeClr val="bg1"/>
                </a:solidFill>
              </a:rPr>
              <a:t> Way</a:t>
            </a:r>
          </a:p>
          <a:p>
            <a:pPr>
              <a:buFontTx/>
              <a:buChar char="-"/>
            </a:pPr>
            <a:r>
              <a:rPr lang="en-US" dirty="0">
                <a:solidFill>
                  <a:schemeClr val="bg1"/>
                </a:solidFill>
              </a:rPr>
              <a:t>Hospitals will be operating “business as usual”</a:t>
            </a:r>
          </a:p>
        </p:txBody>
      </p:sp>
    </p:spTree>
    <p:extLst>
      <p:ext uri="{BB962C8B-B14F-4D97-AF65-F5344CB8AC3E}">
        <p14:creationId xmlns:p14="http://schemas.microsoft.com/office/powerpoint/2010/main" val="12375769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>
            <a:extLst>
              <a:ext uri="{FF2B5EF4-FFF2-40B4-BE49-F238E27FC236}">
                <a16:creationId xmlns:a16="http://schemas.microsoft.com/office/drawing/2014/main" id="{6F74AEE2-42C9-228E-5AB8-97AEDA59B1D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solidFill>
                  <a:schemeClr val="bg1"/>
                </a:solidFill>
              </a:rPr>
              <a:t>FAQ</a:t>
            </a:r>
          </a:p>
        </p:txBody>
      </p:sp>
      <p:sp>
        <p:nvSpPr>
          <p:cNvPr id="55299" name="Rectangle 3">
            <a:extLst>
              <a:ext uri="{FF2B5EF4-FFF2-40B4-BE49-F238E27FC236}">
                <a16:creationId xmlns:a16="http://schemas.microsoft.com/office/drawing/2014/main" id="{DEB2A995-703C-4E35-AC33-D716232F0D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>
                <a:solidFill>
                  <a:schemeClr val="bg1"/>
                </a:solidFill>
              </a:rPr>
              <a:t>Where to find more information</a:t>
            </a:r>
          </a:p>
          <a:p>
            <a:pPr lvl="1"/>
            <a:r>
              <a:rPr lang="en-US" altLang="en-US" dirty="0">
                <a:solidFill>
                  <a:schemeClr val="bg1"/>
                </a:solidFill>
                <a:hlinkClick r:id="rId2"/>
              </a:rPr>
              <a:t>https://ashlandoh.com/</a:t>
            </a:r>
            <a:endParaRPr lang="en-US" altLang="en-US" dirty="0">
              <a:solidFill>
                <a:schemeClr val="bg1"/>
              </a:solidFill>
            </a:endParaRPr>
          </a:p>
          <a:p>
            <a:pPr lvl="1"/>
            <a:r>
              <a:rPr lang="en-US" altLang="en-US" dirty="0">
                <a:solidFill>
                  <a:schemeClr val="bg1"/>
                </a:solidFill>
                <a:hlinkClick r:id="rId3"/>
              </a:rPr>
              <a:t>https://www.ashlandmainstreet.org/</a:t>
            </a:r>
            <a:endParaRPr lang="en-US" altLang="en-US" dirty="0">
              <a:solidFill>
                <a:schemeClr val="bg1"/>
              </a:solidFill>
            </a:endParaRPr>
          </a:p>
          <a:p>
            <a:pPr lvl="1"/>
            <a:r>
              <a:rPr lang="en-US" altLang="en-US" dirty="0">
                <a:solidFill>
                  <a:schemeClr val="bg1"/>
                </a:solidFill>
                <a:hlinkClick r:id="rId4"/>
              </a:rPr>
              <a:t>https://www.ashland-ohio.com/</a:t>
            </a:r>
            <a:endParaRPr lang="en-US" altLang="en-US" dirty="0">
              <a:solidFill>
                <a:schemeClr val="bg1"/>
              </a:solidFill>
            </a:endParaRPr>
          </a:p>
          <a:p>
            <a:pPr lvl="1"/>
            <a:r>
              <a:rPr lang="en-US" altLang="en-US" dirty="0">
                <a:solidFill>
                  <a:schemeClr val="bg1"/>
                </a:solidFill>
                <a:hlinkClick r:id="rId5"/>
              </a:rPr>
              <a:t>https://www.ashlandcountyoh.us/county-services/homeland-security-and-emergency-management-agency</a:t>
            </a:r>
            <a:endParaRPr lang="en-US" altLang="en-US" dirty="0">
              <a:solidFill>
                <a:schemeClr val="bg1"/>
              </a:solidFill>
            </a:endParaRPr>
          </a:p>
          <a:p>
            <a:pPr marL="457200" lvl="1" indent="0">
              <a:buNone/>
            </a:pPr>
            <a:endParaRPr lang="en-US" alt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06484F-6C02-BEB7-E75A-3E205B51E1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Chamber Information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6FC1D16-D720-7A77-4A36-8C3146D5D2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  <a:hlinkClick r:id="rId2"/>
              </a:rPr>
              <a:t>https://ashlandoh.com/</a:t>
            </a: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23777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CDFAC-8DD4-A759-5B67-3645BBA8B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Path of the Eclipse in Ohio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BA0A2CA-69AF-5C82-EE54-DC58BC838F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60032" y="1399041"/>
            <a:ext cx="4197233" cy="543080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196CC3F-F717-C4E9-4F2C-598C33EF8C34}"/>
              </a:ext>
            </a:extLst>
          </p:cNvPr>
          <p:cNvSpPr txBox="1"/>
          <p:nvPr/>
        </p:nvSpPr>
        <p:spPr>
          <a:xfrm>
            <a:off x="457119" y="1399041"/>
            <a:ext cx="403244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Eclipse will travel across Ohio SW to NE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Totality begins in Greenville about 3:00 pm and exits near Avon Lake about 3:10 pm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2-4 minutes of totality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9 counties intersect the line of totality; 26 counties entirely within the area of totality. 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0840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FA480F-90DC-7FF5-5D96-2907D2D7CF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The Solar Eclipse comes to Ashland County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08AF19-F609-A378-6B69-F1C17C7002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Possibility on 1 to 3 times our population of tourists to a county of 53,000 citizens.</a:t>
            </a:r>
          </a:p>
          <a:p>
            <a:r>
              <a:rPr lang="en-US" dirty="0">
                <a:solidFill>
                  <a:schemeClr val="bg1"/>
                </a:solidFill>
              </a:rPr>
              <a:t>Schools will be closed</a:t>
            </a:r>
          </a:p>
          <a:p>
            <a:r>
              <a:rPr lang="en-US" dirty="0">
                <a:solidFill>
                  <a:schemeClr val="bg1"/>
                </a:solidFill>
              </a:rPr>
              <a:t>Ashland University is open as scheduled </a:t>
            </a:r>
          </a:p>
        </p:txBody>
      </p:sp>
    </p:spTree>
    <p:extLst>
      <p:ext uri="{BB962C8B-B14F-4D97-AF65-F5344CB8AC3E}">
        <p14:creationId xmlns:p14="http://schemas.microsoft.com/office/powerpoint/2010/main" val="37034510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F5B153-7C75-D9C9-8258-252BBBE857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Overall Concerns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909711-23CF-285F-BF74-19509F17D2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364" y="1340768"/>
            <a:ext cx="8646132" cy="45259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Local Tourism – Opportunities sold out (events, weekend packages, etc.)</a:t>
            </a:r>
          </a:p>
          <a:p>
            <a:r>
              <a:rPr lang="en-US" dirty="0">
                <a:solidFill>
                  <a:schemeClr val="bg1"/>
                </a:solidFill>
              </a:rPr>
              <a:t>Proximity to both Columbus and Cleveland opens opportunities for “day trips” </a:t>
            </a:r>
          </a:p>
          <a:p>
            <a:r>
              <a:rPr lang="en-US" dirty="0">
                <a:solidFill>
                  <a:schemeClr val="bg1"/>
                </a:solidFill>
              </a:rPr>
              <a:t>Inadequate road infrastructure for sudden surge especially on I 71 and US 30</a:t>
            </a:r>
          </a:p>
          <a:p>
            <a:r>
              <a:rPr lang="en-US" dirty="0">
                <a:solidFill>
                  <a:schemeClr val="bg1"/>
                </a:solidFill>
              </a:rPr>
              <a:t>Time of the year for tilling/planting (corn/soybean) </a:t>
            </a:r>
          </a:p>
        </p:txBody>
      </p:sp>
    </p:spTree>
    <p:extLst>
      <p:ext uri="{BB962C8B-B14F-4D97-AF65-F5344CB8AC3E}">
        <p14:creationId xmlns:p14="http://schemas.microsoft.com/office/powerpoint/2010/main" val="37666142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AECB99-3720-8C79-BDE8-9352D91A1A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Visitors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FB1181-C1AD-C6B7-DF46-FF72661745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Where to watch: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 – Consider watching from your home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 - Freer Field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 - Ashland County Fairgrounds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5938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AECB99-3720-8C79-BDE8-9352D91A1A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Visitors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FB1181-C1AD-C6B7-DF46-FF72661745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66018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What to Expect</a:t>
            </a:r>
          </a:p>
          <a:p>
            <a:r>
              <a:rPr lang="en-US" dirty="0">
                <a:solidFill>
                  <a:schemeClr val="bg1"/>
                </a:solidFill>
              </a:rPr>
              <a:t>Up to 150,000 visitors</a:t>
            </a:r>
          </a:p>
          <a:p>
            <a:r>
              <a:rPr lang="en-US" dirty="0">
                <a:solidFill>
                  <a:schemeClr val="bg1"/>
                </a:solidFill>
              </a:rPr>
              <a:t>High volume of cell-phone and internet connectivity </a:t>
            </a:r>
          </a:p>
          <a:p>
            <a:r>
              <a:rPr lang="en-US" dirty="0">
                <a:solidFill>
                  <a:schemeClr val="bg1"/>
                </a:solidFill>
              </a:rPr>
              <a:t>Long lines at stores, gas stations</a:t>
            </a:r>
          </a:p>
          <a:p>
            <a:r>
              <a:rPr lang="en-US" dirty="0">
                <a:solidFill>
                  <a:schemeClr val="bg1"/>
                </a:solidFill>
              </a:rPr>
              <a:t>Lack of parking</a:t>
            </a:r>
          </a:p>
        </p:txBody>
      </p:sp>
    </p:spTree>
    <p:extLst>
      <p:ext uri="{BB962C8B-B14F-4D97-AF65-F5344CB8AC3E}">
        <p14:creationId xmlns:p14="http://schemas.microsoft.com/office/powerpoint/2010/main" val="31112077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AECB99-3720-8C79-BDE8-9352D91A1A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Visitors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FB1181-C1AD-C6B7-DF46-FF72661745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66018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What to Bring to Prepare</a:t>
            </a:r>
          </a:p>
          <a:p>
            <a:r>
              <a:rPr lang="en-US" dirty="0">
                <a:solidFill>
                  <a:schemeClr val="bg1"/>
                </a:solidFill>
              </a:rPr>
              <a:t>Cell phone chargers and battery packs</a:t>
            </a:r>
          </a:p>
          <a:p>
            <a:r>
              <a:rPr lang="en-US" dirty="0">
                <a:solidFill>
                  <a:schemeClr val="bg1"/>
                </a:solidFill>
              </a:rPr>
              <a:t>First-aid/ medications</a:t>
            </a:r>
          </a:p>
          <a:p>
            <a:r>
              <a:rPr lang="en-US" dirty="0">
                <a:solidFill>
                  <a:schemeClr val="bg1"/>
                </a:solidFill>
              </a:rPr>
              <a:t>Cash (ATMs might not be available)</a:t>
            </a:r>
          </a:p>
          <a:p>
            <a:r>
              <a:rPr lang="en-US" dirty="0">
                <a:solidFill>
                  <a:schemeClr val="bg1"/>
                </a:solidFill>
              </a:rPr>
              <a:t>Flashlights and batteries</a:t>
            </a:r>
          </a:p>
          <a:p>
            <a:r>
              <a:rPr lang="en-US" dirty="0">
                <a:solidFill>
                  <a:schemeClr val="bg1"/>
                </a:solidFill>
              </a:rPr>
              <a:t>ISO 12312-2 Compliant eclipse glasses</a:t>
            </a:r>
          </a:p>
        </p:txBody>
      </p:sp>
    </p:spTree>
    <p:extLst>
      <p:ext uri="{BB962C8B-B14F-4D97-AF65-F5344CB8AC3E}">
        <p14:creationId xmlns:p14="http://schemas.microsoft.com/office/powerpoint/2010/main" val="37368682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A59F9B-E824-DA08-C55A-CF225E1A14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Residents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7E07A7-23F3-22FC-28B9-122E735FC9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166018"/>
            <a:ext cx="8554243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How to Prepare</a:t>
            </a:r>
          </a:p>
          <a:p>
            <a:r>
              <a:rPr lang="en-US" dirty="0">
                <a:solidFill>
                  <a:schemeClr val="bg1"/>
                </a:solidFill>
              </a:rPr>
              <a:t>Consider watching from home</a:t>
            </a:r>
          </a:p>
          <a:p>
            <a:r>
              <a:rPr lang="en-US" dirty="0">
                <a:solidFill>
                  <a:schemeClr val="bg1"/>
                </a:solidFill>
              </a:rPr>
              <a:t>Have a 3-day supply of food and medicine on hand</a:t>
            </a:r>
          </a:p>
          <a:p>
            <a:r>
              <a:rPr lang="en-US" dirty="0">
                <a:solidFill>
                  <a:schemeClr val="bg1"/>
                </a:solidFill>
              </a:rPr>
              <a:t>Fill up any gas-powered machines and generators</a:t>
            </a:r>
          </a:p>
          <a:p>
            <a:r>
              <a:rPr lang="en-US" dirty="0">
                <a:solidFill>
                  <a:schemeClr val="bg1"/>
                </a:solidFill>
              </a:rPr>
              <a:t>Reschedule any appointments for after the eclipse</a:t>
            </a:r>
          </a:p>
        </p:txBody>
      </p:sp>
    </p:spTree>
    <p:extLst>
      <p:ext uri="{BB962C8B-B14F-4D97-AF65-F5344CB8AC3E}">
        <p14:creationId xmlns:p14="http://schemas.microsoft.com/office/powerpoint/2010/main" val="8750765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A20E14-3665-EDB7-4249-912A6E02E6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60337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Residents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7F3E8C-60C9-7A95-0ACE-0FE62FE1F8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3" y="980728"/>
            <a:ext cx="8507288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The Day of:</a:t>
            </a:r>
          </a:p>
          <a:p>
            <a:r>
              <a:rPr lang="en-US" dirty="0">
                <a:solidFill>
                  <a:schemeClr val="bg1"/>
                </a:solidFill>
              </a:rPr>
              <a:t>Expect roadways and businesses to either be busy or closed due to the increased population</a:t>
            </a:r>
          </a:p>
          <a:p>
            <a:r>
              <a:rPr lang="en-US" dirty="0">
                <a:solidFill>
                  <a:schemeClr val="bg1"/>
                </a:solidFill>
              </a:rPr>
              <a:t>Large crowds will be in several places especially those selected viewing areas</a:t>
            </a:r>
          </a:p>
          <a:p>
            <a:r>
              <a:rPr lang="en-US" dirty="0">
                <a:solidFill>
                  <a:schemeClr val="bg1"/>
                </a:solidFill>
              </a:rPr>
              <a:t>If in public have a meeting place established to connect with family if separated</a:t>
            </a:r>
          </a:p>
        </p:txBody>
      </p:sp>
    </p:spTree>
    <p:extLst>
      <p:ext uri="{BB962C8B-B14F-4D97-AF65-F5344CB8AC3E}">
        <p14:creationId xmlns:p14="http://schemas.microsoft.com/office/powerpoint/2010/main" val="719507533"/>
      </p:ext>
    </p:extLst>
  </p:cSld>
  <p:clrMapOvr>
    <a:masterClrMapping/>
  </p:clrMapOvr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1621</TotalTime>
  <Words>595</Words>
  <Application>Microsoft Office PowerPoint</Application>
  <PresentationFormat>On-screen Show (4:3)</PresentationFormat>
  <Paragraphs>97</Paragraphs>
  <Slides>17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Diseño predeterminado</vt:lpstr>
      <vt:lpstr>Ashland County 2024 Solar Eclipse Information</vt:lpstr>
      <vt:lpstr>Path of the Eclipse in Ohio</vt:lpstr>
      <vt:lpstr>The Solar Eclipse comes to Ashland County</vt:lpstr>
      <vt:lpstr>Overall Concerns</vt:lpstr>
      <vt:lpstr>Visitors</vt:lpstr>
      <vt:lpstr>Visitors</vt:lpstr>
      <vt:lpstr>Visitors</vt:lpstr>
      <vt:lpstr>Residents</vt:lpstr>
      <vt:lpstr>Residents</vt:lpstr>
      <vt:lpstr>Businesses</vt:lpstr>
      <vt:lpstr>Businesses</vt:lpstr>
      <vt:lpstr>Public Health Concerns</vt:lpstr>
      <vt:lpstr>Law Enforcement Concerns</vt:lpstr>
      <vt:lpstr>Emergency Management </vt:lpstr>
      <vt:lpstr>Medical Facilities</vt:lpstr>
      <vt:lpstr>FAQ</vt:lpstr>
      <vt:lpstr>Chamber Information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Anne Strouth</cp:lastModifiedBy>
  <cp:revision>320</cp:revision>
  <dcterms:created xsi:type="dcterms:W3CDTF">2010-05-23T14:28:12Z</dcterms:created>
  <dcterms:modified xsi:type="dcterms:W3CDTF">2023-12-19T16:06:08Z</dcterms:modified>
</cp:coreProperties>
</file>